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35" r:id="rId1"/>
  </p:sldMasterIdLst>
  <p:notesMasterIdLst>
    <p:notesMasterId r:id="rId10"/>
  </p:notesMasterIdLst>
  <p:handoutMasterIdLst>
    <p:handoutMasterId r:id="rId11"/>
  </p:handoutMasterIdLst>
  <p:sldIdLst>
    <p:sldId id="258" r:id="rId2"/>
    <p:sldId id="275" r:id="rId3"/>
    <p:sldId id="321" r:id="rId4"/>
    <p:sldId id="288" r:id="rId5"/>
    <p:sldId id="280" r:id="rId6"/>
    <p:sldId id="323" r:id="rId7"/>
    <p:sldId id="327" r:id="rId8"/>
    <p:sldId id="274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94626"/>
  </p:normalViewPr>
  <p:slideViewPr>
    <p:cSldViewPr snapToGrid="0" snapToObjects="1">
      <p:cViewPr varScale="1">
        <p:scale>
          <a:sx n="80" d="100"/>
          <a:sy n="80" d="100"/>
        </p:scale>
        <p:origin x="941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4B44E-40A3-0E46-B16A-9BF1250A248B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F1604-CF25-2840-A4A3-96CDE3604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57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AD16C-2DB4-6642-BAD4-9ED973A087A0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BF589-3978-3C45-966B-D7B7A71F2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416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90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07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D23A0-3F40-7D47-9CA2-7357E3EB4277}" type="datetime1">
              <a:rPr lang="en-US" smtClean="0"/>
              <a:t>9/17/2023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-1"/>
            <a:ext cx="9144000" cy="192024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0" y="1920240"/>
            <a:ext cx="9144000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855890"/>
            <a:ext cx="8229600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ctr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75497"/>
            <a:ext cx="8229600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329321" y="365291"/>
            <a:ext cx="5046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ADVANCED EV3 PROGRAMMING LESSON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57200" y="4012165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994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3EEDE-49F6-4449-A67D-422D76B1B148}" type="datetime1">
              <a:rPr lang="en-US" smtClean="0"/>
              <a:t>9/17/2023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2017058"/>
            <a:ext cx="8574087" cy="4377391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20" y="1532965"/>
            <a:ext cx="7754284" cy="484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633" y="444728"/>
            <a:ext cx="7810967" cy="1088237"/>
          </a:xfrm>
          <a:noFill/>
        </p:spPr>
        <p:txBody>
          <a:bodyPr bIns="45720" anchor="b" anchorCtr="0">
            <a:normAutofit/>
          </a:bodyPr>
          <a:lstStyle>
            <a:lvl1pPr algn="l">
              <a:lnSpc>
                <a:spcPts val="4600"/>
              </a:lnSpc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90395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7E0AF-815E-A548-9C86-6B2EA3F7C8E1}" type="datetime1">
              <a:rPr lang="en-US" smtClean="0"/>
              <a:t>9/17/2023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6687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0" y="5075171"/>
            <a:ext cx="9143999" cy="17828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0" y="4937760"/>
            <a:ext cx="9144000" cy="137411"/>
            <a:chOff x="284163" y="1577847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08F5F-646E-C84F-976E-6C81571406BE}" type="datetime1">
              <a:rPr lang="en-US" smtClean="0"/>
              <a:t>9/17/2023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972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8" name="Rectangle 1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ED064-E5C2-D149-A4C0-880E3C0143C8}" type="datetime1">
              <a:rPr lang="en-US" smtClean="0"/>
              <a:t>9/17/2023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4163" y="1577847"/>
            <a:ext cx="1600200" cy="13741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1885174" y="1577847"/>
            <a:ext cx="2743200" cy="1374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4626864" y="1577847"/>
            <a:ext cx="4233672" cy="137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98863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21" name="Rectangle 20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526D-5695-A149-A558-DBA66030A95B}" type="datetime1">
              <a:rPr lang="en-US" smtClean="0"/>
              <a:t>9/17/2023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26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7" name="Rectangle 16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85CF5-B16F-6245-BA1F-1E4BD14CE5C4}" type="datetime1">
              <a:rPr lang="en-US" smtClean="0"/>
              <a:t>9/17/2023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937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4" name="Rectangle 13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14950-502F-A244-B194-FA474E73FBEE}" type="datetime1">
              <a:rPr lang="en-US" smtClean="0"/>
              <a:t>9/17/2023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4120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 rot="5400000">
            <a:off x="5257800" y="2965449"/>
            <a:ext cx="6858000" cy="914400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79924" y="6437032"/>
            <a:ext cx="2133600" cy="365125"/>
          </a:xfrm>
        </p:spPr>
        <p:txBody>
          <a:bodyPr/>
          <a:lstStyle/>
          <a:p>
            <a:fld id="{F5D96FC0-B05F-D943-9AA2-2746F9D2CC41}" type="datetime1">
              <a:rPr lang="en-US" smtClean="0"/>
              <a:t>9/17/2023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77031" y="6439714"/>
            <a:ext cx="630621" cy="359760"/>
          </a:xfrm>
        </p:spPr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753323" y="3358675"/>
            <a:ext cx="6861177" cy="137475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36735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54CAD-C5DB-734D-85B7-51029EEDA608}" type="datetime1">
              <a:rPr lang="en-US" smtClean="0"/>
              <a:t>9/17/2023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99698" y="1554163"/>
            <a:ext cx="8737927" cy="47418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2547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63" y="1818870"/>
            <a:ext cx="8574087" cy="4307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84041" y="643434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7718800-9078-5C44-91DC-E4AFEAC24447}" type="datetime1">
              <a:rPr lang="en-US" smtClean="0"/>
              <a:t>9/17/2023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© 2020 EV3Lessons.com, Last edit 12/27/2019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18872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915" y="6439714"/>
            <a:ext cx="630621" cy="3597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83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</p:sldLayoutIdLst>
  <p:hf hdr="0" dt="0"/>
  <p:txStyles>
    <p:titleStyle>
      <a:lvl1pPr marL="231775" indent="3175" algn="l" defTabSz="914400" rtl="0" eaLnBrk="1" latinLnBrk="0" hangingPunct="1">
        <a:spcBef>
          <a:spcPct val="0"/>
        </a:spcBef>
        <a:buNone/>
        <a:tabLst/>
        <a:defRPr sz="4200" kern="1200">
          <a:solidFill>
            <a:schemeClr val="bg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4.png"/><Relationship Id="rId5" Type="http://schemas.microsoft.com/office/2007/relationships/media" Target="../media/media3.mp4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EV3 Classroom:</a:t>
            </a:r>
            <a:br>
              <a:rPr lang="en-US" dirty="0"/>
            </a:br>
            <a:r>
              <a:rPr lang="ro-RO" dirty="0"/>
              <a:t>Urmăritoarele de linie</a:t>
            </a:r>
            <a:r>
              <a:rPr lang="en-US" dirty="0"/>
              <a:t>: </a:t>
            </a:r>
            <a:r>
              <a:rPr lang="ro-RO" dirty="0"/>
              <a:t>de la Bază la </a:t>
            </a:r>
            <a:r>
              <a:rPr lang="en-US" dirty="0"/>
              <a:t>PID</a:t>
            </a:r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EA358E8A-A5E5-BA4B-AEF5-89452430F55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851" y="4560307"/>
            <a:ext cx="1444298" cy="1444298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D515A33A-A56E-DB48-A8C5-C5759EDE27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5" t="7277" r="2818" b="5432"/>
          <a:stretch/>
        </p:blipFill>
        <p:spPr>
          <a:xfrm>
            <a:off x="5294149" y="268395"/>
            <a:ext cx="3603295" cy="138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21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Evalu</a:t>
            </a:r>
            <a:r>
              <a:rPr lang="ro-RO" dirty="0"/>
              <a:t>ează și compară diferite urmăritoare de linie</a:t>
            </a:r>
            <a:endParaRPr lang="en-US" dirty="0"/>
          </a:p>
          <a:p>
            <a:endParaRPr lang="en-US" dirty="0"/>
          </a:p>
          <a:p>
            <a:r>
              <a:rPr lang="ro-RO" b="1" i="1" dirty="0"/>
              <a:t>Cerințe</a:t>
            </a:r>
            <a:r>
              <a:rPr lang="en-US" b="1" i="1" dirty="0"/>
              <a:t>: </a:t>
            </a:r>
            <a:r>
              <a:rPr lang="ro-RO" dirty="0"/>
              <a:t>Studiază toate lecțiile despre urmăritoarele de linie de pe </a:t>
            </a:r>
            <a:r>
              <a:rPr lang="en-US" dirty="0"/>
              <a:t>EV3Lessons.com, </a:t>
            </a:r>
            <a:r>
              <a:rPr lang="en-US" dirty="0" err="1"/>
              <a:t>Calibra</a:t>
            </a:r>
            <a:r>
              <a:rPr lang="ro-RO" dirty="0"/>
              <a:t>rea</a:t>
            </a:r>
            <a:endParaRPr lang="en-US" dirty="0"/>
          </a:p>
          <a:p>
            <a:r>
              <a:rPr lang="ro-RO" dirty="0"/>
              <a:t>Video-urile nu vor funcționa în pdf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OBIECTIVELE LECȚIEI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09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8 576">
            <a:hlinkClick r:id="" action="ppaction://media"/>
            <a:extLst>
              <a:ext uri="{FF2B5EF4-FFF2-40B4-BE49-F238E27FC236}">
                <a16:creationId xmlns:a16="http://schemas.microsoft.com/office/drawing/2014/main" id="{BBF41049-1EE2-45EC-83FB-628FA05515F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9698" y="4055649"/>
            <a:ext cx="4289659" cy="241237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BB9D3-0122-404B-815A-2B1808CAB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325A5-23AC-544E-9984-5B8C0CBD3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17F06B-B3BE-FB4C-A9B8-33E87108F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Watch Videos</a:t>
            </a:r>
          </a:p>
        </p:txBody>
      </p:sp>
      <p:pic>
        <p:nvPicPr>
          <p:cNvPr id="6" name="pid 576">
            <a:hlinkClick r:id="" action="ppaction://media"/>
            <a:extLst>
              <a:ext uri="{FF2B5EF4-FFF2-40B4-BE49-F238E27FC236}">
                <a16:creationId xmlns:a16="http://schemas.microsoft.com/office/drawing/2014/main" id="{B16ACFF7-6FA0-054E-B76D-F9FCA81C7B6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623440" y="4055650"/>
            <a:ext cx="4289330" cy="2412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75F035-664A-CA49-898F-689067842513}"/>
              </a:ext>
            </a:extLst>
          </p:cNvPr>
          <p:cNvSpPr txBox="1"/>
          <p:nvPr/>
        </p:nvSpPr>
        <p:spPr>
          <a:xfrm>
            <a:off x="917091" y="3763807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Proportional Follower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02161E-00ED-7043-82E1-F242FFA3AEA0}"/>
              </a:ext>
            </a:extLst>
          </p:cNvPr>
          <p:cNvSpPr txBox="1"/>
          <p:nvPr/>
        </p:nvSpPr>
        <p:spPr>
          <a:xfrm>
            <a:off x="5340669" y="3745200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PID Follower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52BC4F-42B2-0948-8F92-A6487096618B}"/>
              </a:ext>
            </a:extLst>
          </p:cNvPr>
          <p:cNvSpPr txBox="1"/>
          <p:nvPr/>
        </p:nvSpPr>
        <p:spPr>
          <a:xfrm>
            <a:off x="737030" y="1244252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Simple Line Follower</a:t>
            </a:r>
          </a:p>
        </p:txBody>
      </p:sp>
      <p:pic>
        <p:nvPicPr>
          <p:cNvPr id="10" name="IMG_0150.MOV">
            <a:hlinkClick r:id="" action="ppaction://media"/>
            <a:extLst>
              <a:ext uri="{FF2B5EF4-FFF2-40B4-BE49-F238E27FC236}">
                <a16:creationId xmlns:a16="http://schemas.microsoft.com/office/drawing/2014/main" id="{07003237-EA59-A847-AFC6-BD5E2DF9473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 rot="16200000">
            <a:off x="1057465" y="685700"/>
            <a:ext cx="2214002" cy="3929535"/>
          </a:xfrm>
          <a:prstGeom prst="rect">
            <a:avLst/>
          </a:prstGeom>
        </p:spPr>
      </p:pic>
      <p:pic>
        <p:nvPicPr>
          <p:cNvPr id="12" name="IMG_0149.MOV">
            <a:hlinkClick r:id="" action="ppaction://media"/>
            <a:extLst>
              <a:ext uri="{FF2B5EF4-FFF2-40B4-BE49-F238E27FC236}">
                <a16:creationId xmlns:a16="http://schemas.microsoft.com/office/drawing/2014/main" id="{EF32496C-C131-CE4B-B352-79F006BED611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 rot="16200000">
            <a:off x="5811944" y="873442"/>
            <a:ext cx="2019046" cy="35835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EB039A-A3AF-EC43-80F6-AF38CB0C7262}"/>
              </a:ext>
            </a:extLst>
          </p:cNvPr>
          <p:cNvSpPr txBox="1"/>
          <p:nvPr/>
        </p:nvSpPr>
        <p:spPr>
          <a:xfrm>
            <a:off x="5228955" y="1286344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Simple Line Follower</a:t>
            </a:r>
          </a:p>
        </p:txBody>
      </p:sp>
    </p:spTree>
    <p:extLst>
      <p:ext uri="{BB962C8B-B14F-4D97-AF65-F5344CB8AC3E}">
        <p14:creationId xmlns:p14="http://schemas.microsoft.com/office/powerpoint/2010/main" val="266838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5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6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33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274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CALIBRA</a:t>
            </a:r>
            <a:r>
              <a:rPr lang="ro-RO" dirty="0"/>
              <a:t>RE</a:t>
            </a:r>
            <a:r>
              <a:rPr lang="en-US" dirty="0"/>
              <a:t>:</a:t>
            </a:r>
          </a:p>
          <a:p>
            <a:pPr lvl="1"/>
            <a:r>
              <a:rPr lang="ro-RO" dirty="0"/>
              <a:t>Programele utilizează senzorii de culoare </a:t>
            </a:r>
            <a:r>
              <a:rPr lang="en-US" dirty="0"/>
              <a:t>EV3 </a:t>
            </a:r>
            <a:r>
              <a:rPr lang="ro-RO" dirty="0"/>
              <a:t>în modul Light Sensor</a:t>
            </a:r>
            <a:endParaRPr lang="en-US" dirty="0"/>
          </a:p>
          <a:p>
            <a:pPr lvl="1"/>
            <a:r>
              <a:rPr lang="ro-RO" dirty="0"/>
              <a:t>Va trebui să-ți calibrezi senzorii.</a:t>
            </a:r>
            <a:endParaRPr lang="en-US" dirty="0"/>
          </a:p>
          <a:p>
            <a:pPr lvl="1"/>
            <a:r>
              <a:rPr lang="ro-RO" dirty="0"/>
              <a:t>Te rugăm să revizuiești lecția din </a:t>
            </a:r>
            <a:r>
              <a:rPr lang="en-US" dirty="0"/>
              <a:t>Intermediate: </a:t>
            </a:r>
            <a:r>
              <a:rPr lang="ro-RO" dirty="0"/>
              <a:t>lecția </a:t>
            </a:r>
            <a:r>
              <a:rPr lang="en-US" dirty="0"/>
              <a:t>Color Sensor Calibration</a:t>
            </a:r>
          </a:p>
          <a:p>
            <a:r>
              <a:rPr lang="en-US" dirty="0"/>
              <a:t>PORT</a:t>
            </a:r>
            <a:r>
              <a:rPr lang="ro-RO" dirty="0"/>
              <a:t>URI</a:t>
            </a:r>
            <a:r>
              <a:rPr lang="en-US" dirty="0"/>
              <a:t>: </a:t>
            </a:r>
          </a:p>
          <a:p>
            <a:pPr lvl="1"/>
            <a:r>
              <a:rPr lang="ro-RO" dirty="0"/>
              <a:t>Senzorul de culoare este conectat la </a:t>
            </a:r>
            <a:r>
              <a:rPr lang="en-US" dirty="0"/>
              <a:t>Port</a:t>
            </a:r>
            <a:r>
              <a:rPr lang="ro-RO" dirty="0"/>
              <a:t>ul</a:t>
            </a:r>
            <a:r>
              <a:rPr lang="en-US" dirty="0"/>
              <a:t> 3.  </a:t>
            </a:r>
          </a:p>
          <a:p>
            <a:pPr lvl="1"/>
            <a:r>
              <a:rPr lang="ro-RO" dirty="0"/>
              <a:t>Te rog să schimbi asta pentru robotul tău dacă e cazul.</a:t>
            </a:r>
            <a:r>
              <a:rPr lang="en-US" dirty="0"/>
              <a:t> </a:t>
            </a:r>
          </a:p>
          <a:p>
            <a:r>
              <a:rPr lang="ro-RO" dirty="0"/>
              <a:t>PE CE PARTE A LINIEI MERGE ROBOTUL TĂU</a:t>
            </a:r>
            <a:r>
              <a:rPr lang="en-US" dirty="0"/>
              <a:t>:</a:t>
            </a:r>
          </a:p>
          <a:p>
            <a:pPr lvl="1"/>
            <a:r>
              <a:rPr lang="ro-RO" dirty="0"/>
              <a:t>Te rog să verifici pentru ce parte a liniei este scris codul tău.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Note About Our 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692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Urmăritor de linie simplu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789944-2D57-DD4D-B0DB-EF49D7E11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02" y="1664638"/>
            <a:ext cx="5237194" cy="36447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861B83-2F9C-8F43-B218-6D25C9720C2B}"/>
              </a:ext>
            </a:extLst>
          </p:cNvPr>
          <p:cNvSpPr txBox="1"/>
          <p:nvPr/>
        </p:nvSpPr>
        <p:spPr>
          <a:xfrm>
            <a:off x="5275125" y="1685425"/>
            <a:ext cx="368410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o-RO" sz="1900"/>
              <a:t>Este cel mai clasic urmăritor </a:t>
            </a:r>
            <a:r>
              <a:rPr lang="ro-RO" sz="1900" dirty="0"/>
              <a:t>de linie</a:t>
            </a:r>
            <a:endParaRPr lang="en-US" sz="1900" dirty="0"/>
          </a:p>
          <a:p>
            <a:pPr marL="285750" indent="-285750">
              <a:buFont typeface="Arial"/>
              <a:buChar char="•"/>
            </a:pPr>
            <a:r>
              <a:rPr lang="ro-RO" sz="1900" dirty="0"/>
              <a:t>Tremură mult datorită întoarcerilor strânse</a:t>
            </a:r>
            <a:endParaRPr lang="en-US" sz="1900" dirty="0"/>
          </a:p>
          <a:p>
            <a:pPr marL="285750" indent="-285750">
              <a:buFont typeface="Arial"/>
              <a:buChar char="•"/>
            </a:pPr>
            <a:r>
              <a:rPr lang="ro-RO" sz="1900" dirty="0"/>
              <a:t>Bun pentru echipele începătoare</a:t>
            </a:r>
            <a:r>
              <a:rPr lang="en-US" sz="1900" dirty="0">
                <a:sym typeface="Wingdings"/>
              </a:rPr>
              <a:t> </a:t>
            </a:r>
            <a:r>
              <a:rPr lang="ro-RO" sz="1900" dirty="0">
                <a:sym typeface="Wingdings"/>
              </a:rPr>
              <a:t>trebuie cunoștințe despre LOOP și SWITCH</a:t>
            </a:r>
            <a:endParaRPr lang="en-US" sz="19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F9B5D1B-3E64-A14E-ACD6-3E651BAED70B}"/>
              </a:ext>
            </a:extLst>
          </p:cNvPr>
          <p:cNvSpPr txBox="1">
            <a:spLocks/>
          </p:cNvSpPr>
          <p:nvPr/>
        </p:nvSpPr>
        <p:spPr>
          <a:xfrm>
            <a:off x="184770" y="1082965"/>
            <a:ext cx="3931920" cy="8332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26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sz="2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lang="en-US"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lang="en-US"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lang="en-US"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lang="en-US"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dirty="0"/>
              <a:t>Urmăritor de linie simplu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653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387E2A-CF00-ED46-A653-10F98D9C899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22" y="1518148"/>
            <a:ext cx="6716156" cy="304766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1F35D7-2FD3-104E-B68F-A9AC37834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/>
              <a:t>© 2020 EV3Lessons.com, Last edit 12/27/2019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1BBDB-A206-C846-955B-5C8B03DED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z="1600" smtClean="0"/>
              <a:t>6</a:t>
            </a:fld>
            <a:endParaRPr lang="en-US" sz="160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0C13BA-1E03-194F-913A-E629691B5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4400" dirty="0"/>
              <a:t>Urmăritorul de linie proporțional</a:t>
            </a:r>
            <a:endParaRPr lang="en-US" sz="4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6A5BC0-3FAA-F048-AE36-CC1DF01B787A}"/>
              </a:ext>
            </a:extLst>
          </p:cNvPr>
          <p:cNvSpPr txBox="1"/>
          <p:nvPr/>
        </p:nvSpPr>
        <p:spPr>
          <a:xfrm>
            <a:off x="4788977" y="1388654"/>
            <a:ext cx="37660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>
                <a:solidFill>
                  <a:srgbClr val="FF0000"/>
                </a:solidFill>
              </a:rPr>
              <a:t>Te rog sa consulți lecția Pr</a:t>
            </a:r>
            <a:r>
              <a:rPr lang="en-US" sz="2000" dirty="0" err="1">
                <a:solidFill>
                  <a:srgbClr val="FF0000"/>
                </a:solidFill>
              </a:rPr>
              <a:t>oportional</a:t>
            </a:r>
            <a:r>
              <a:rPr lang="en-US" sz="2000" dirty="0">
                <a:solidFill>
                  <a:srgbClr val="FF0000"/>
                </a:solidFill>
              </a:rPr>
              <a:t> Control </a:t>
            </a:r>
            <a:r>
              <a:rPr lang="ro-RO" sz="2000" dirty="0">
                <a:solidFill>
                  <a:srgbClr val="FF0000"/>
                </a:solidFill>
              </a:rPr>
              <a:t>pentru mai multe detalii.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2" name="Content Placeholder 11">
            <a:extLst>
              <a:ext uri="{FF2B5EF4-FFF2-40B4-BE49-F238E27FC236}">
                <a16:creationId xmlns:a16="http://schemas.microsoft.com/office/drawing/2014/main" id="{43F31854-1627-8441-B3D7-F449B2AAC72A}"/>
              </a:ext>
            </a:extLst>
          </p:cNvPr>
          <p:cNvSpPr txBox="1">
            <a:spLocks/>
          </p:cNvSpPr>
          <p:nvPr/>
        </p:nvSpPr>
        <p:spPr>
          <a:xfrm>
            <a:off x="199698" y="4761461"/>
            <a:ext cx="8540893" cy="154178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285750">
              <a:spcBef>
                <a:spcPts val="0"/>
              </a:spcBef>
              <a:buFont typeface="Arial"/>
              <a:buChar char="•"/>
            </a:pPr>
            <a:r>
              <a:rPr lang="en-US" sz="2100" dirty="0">
                <a:solidFill>
                  <a:schemeClr val="tx1"/>
                </a:solidFill>
              </a:rPr>
              <a:t>U</a:t>
            </a:r>
            <a:r>
              <a:rPr lang="ro-RO" sz="2100" dirty="0">
                <a:solidFill>
                  <a:schemeClr val="tx1"/>
                </a:solidFill>
              </a:rPr>
              <a:t>tilizează </a:t>
            </a:r>
            <a:r>
              <a:rPr lang="en-US" sz="2100" dirty="0">
                <a:solidFill>
                  <a:schemeClr val="tx1"/>
                </a:solidFill>
              </a:rPr>
              <a:t>“P”</a:t>
            </a:r>
            <a:r>
              <a:rPr lang="ro-RO" sz="2100" dirty="0">
                <a:solidFill>
                  <a:schemeClr val="tx1"/>
                </a:solidFill>
              </a:rPr>
              <a:t> d</a:t>
            </a:r>
            <a:r>
              <a:rPr lang="en-US" sz="2100" dirty="0">
                <a:solidFill>
                  <a:schemeClr val="tx1"/>
                </a:solidFill>
              </a:rPr>
              <a:t>in PID</a:t>
            </a:r>
          </a:p>
          <a:p>
            <a:pPr marL="0" indent="-285750">
              <a:spcBef>
                <a:spcPts val="0"/>
              </a:spcBef>
              <a:buFont typeface="Arial"/>
              <a:buChar char="•"/>
            </a:pPr>
            <a:r>
              <a:rPr lang="ro-RO" sz="2100" dirty="0">
                <a:solidFill>
                  <a:schemeClr val="tx1"/>
                </a:solidFill>
              </a:rPr>
              <a:t>Realizează întoarceri proporționale</a:t>
            </a:r>
            <a:endParaRPr lang="en-US" sz="2100" dirty="0">
              <a:solidFill>
                <a:schemeClr val="tx1"/>
              </a:solidFill>
            </a:endParaRPr>
          </a:p>
          <a:p>
            <a:pPr marL="0" indent="-285750">
              <a:spcBef>
                <a:spcPts val="0"/>
              </a:spcBef>
              <a:buFont typeface="Arial"/>
              <a:buChar char="•"/>
            </a:pPr>
            <a:r>
              <a:rPr lang="ro-RO" sz="2100" dirty="0">
                <a:solidFill>
                  <a:schemeClr val="tx1"/>
                </a:solidFill>
              </a:rPr>
              <a:t>Merge bine atât pe linie dreaptă cât și pe linie curbă.</a:t>
            </a:r>
            <a:endParaRPr lang="en-US" sz="2100" dirty="0">
              <a:solidFill>
                <a:schemeClr val="tx1"/>
              </a:solidFill>
            </a:endParaRPr>
          </a:p>
          <a:p>
            <a:pPr marL="0" indent="-285750">
              <a:spcBef>
                <a:spcPts val="0"/>
              </a:spcBef>
              <a:buFont typeface="Arial"/>
              <a:buChar char="•"/>
            </a:pPr>
            <a:r>
              <a:rPr lang="ro-RO" sz="2100" dirty="0">
                <a:solidFill>
                  <a:schemeClr val="tx1"/>
                </a:solidFill>
              </a:rPr>
              <a:t>Bun pentru echipele de nivel intermediar și avansate</a:t>
            </a:r>
            <a:r>
              <a:rPr lang="en-US" sz="2100" dirty="0">
                <a:solidFill>
                  <a:schemeClr val="tx1"/>
                </a:solidFill>
              </a:rPr>
              <a:t> </a:t>
            </a:r>
            <a:r>
              <a:rPr lang="en-US" sz="2100" dirty="0">
                <a:solidFill>
                  <a:schemeClr val="tx1"/>
                </a:solidFill>
                <a:sym typeface="Wingdings"/>
              </a:rPr>
              <a:t> </a:t>
            </a:r>
            <a:r>
              <a:rPr lang="ro-RO" sz="2100" dirty="0">
                <a:solidFill>
                  <a:schemeClr val="tx1"/>
                </a:solidFill>
                <a:sym typeface="Wingdings"/>
              </a:rPr>
              <a:t>este nevoie de cunoștințe de block-uri matematice și linii de date.</a:t>
            </a:r>
            <a:endParaRPr lang="en-US" sz="2100" dirty="0">
              <a:solidFill>
                <a:schemeClr val="tx1"/>
              </a:solidFill>
            </a:endParaRPr>
          </a:p>
          <a:p>
            <a:pPr marL="0"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284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07C45F-1BF3-3A47-BDFA-ED5593540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98" y="1365167"/>
            <a:ext cx="4186502" cy="507186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473870-68F3-3842-AF03-CCBAA4379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9668E-2C79-2744-A735-0934BD283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8D74F9-CFF5-B247-BE99-3959E6CA3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Codul PID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757314-12E9-B44B-BC8D-549E346D660E}"/>
              </a:ext>
            </a:extLst>
          </p:cNvPr>
          <p:cNvSpPr txBox="1"/>
          <p:nvPr/>
        </p:nvSpPr>
        <p:spPr>
          <a:xfrm>
            <a:off x="4586017" y="1815092"/>
            <a:ext cx="4358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>
                <a:solidFill>
                  <a:srgbClr val="FF0000"/>
                </a:solidFill>
              </a:rPr>
              <a:t>Poți să revezi lecțiile PID pentru mai multe detalii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0" name="Content Placeholder 13">
            <a:extLst>
              <a:ext uri="{FF2B5EF4-FFF2-40B4-BE49-F238E27FC236}">
                <a16:creationId xmlns:a16="http://schemas.microsoft.com/office/drawing/2014/main" id="{137EC178-ED17-E84D-9924-EE89D09D5330}"/>
              </a:ext>
            </a:extLst>
          </p:cNvPr>
          <p:cNvSpPr txBox="1">
            <a:spLocks/>
          </p:cNvSpPr>
          <p:nvPr/>
        </p:nvSpPr>
        <p:spPr>
          <a:xfrm>
            <a:off x="4681305" y="2612575"/>
            <a:ext cx="3931920" cy="2577050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ro-RO" sz="1900" dirty="0">
                <a:solidFill>
                  <a:schemeClr val="tx1"/>
                </a:solidFill>
              </a:rPr>
              <a:t>Merge mai bine decât controlul proporționalpe linii foarte curbate, pe măsură ce robotul se adaptează la traiectorie.</a:t>
            </a:r>
            <a:endParaRPr lang="en-US" sz="19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ro-RO" sz="1900" dirty="0">
                <a:solidFill>
                  <a:schemeClr val="tx1"/>
                </a:solidFill>
              </a:rPr>
              <a:t>Cu toate acestea </a:t>
            </a:r>
            <a:r>
              <a:rPr lang="en-US" sz="1900" dirty="0">
                <a:solidFill>
                  <a:schemeClr val="tx1"/>
                </a:solidFill>
              </a:rPr>
              <a:t>, </a:t>
            </a:r>
            <a:r>
              <a:rPr lang="ro-RO" sz="1900" dirty="0">
                <a:solidFill>
                  <a:schemeClr val="tx1"/>
                </a:solidFill>
              </a:rPr>
              <a:t>pentru </a:t>
            </a:r>
            <a:r>
              <a:rPr lang="en-US" sz="1900" dirty="0">
                <a:solidFill>
                  <a:schemeClr val="tx1"/>
                </a:solidFill>
              </a:rPr>
              <a:t>FIRST LEGO League, </a:t>
            </a:r>
            <a:r>
              <a:rPr lang="ro-RO" sz="1900" dirty="0">
                <a:solidFill>
                  <a:schemeClr val="tx1"/>
                </a:solidFill>
              </a:rPr>
              <a:t>care arre mai mult linii drepte, controlul proporțional poate fi suficient.</a:t>
            </a:r>
            <a:endParaRPr lang="en-US" sz="19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50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sz="2400" dirty="0"/>
              <a:t>Această lecție de Mindstorms a fost realizată de </a:t>
            </a:r>
            <a:r>
              <a:rPr lang="en-US" sz="2400" dirty="0"/>
              <a:t>Sanjay </a:t>
            </a:r>
            <a:r>
              <a:rPr lang="en-US" sz="2400" dirty="0" err="1"/>
              <a:t>Seshan</a:t>
            </a:r>
            <a:r>
              <a:rPr lang="en-US" sz="2400" dirty="0"/>
              <a:t> </a:t>
            </a:r>
            <a:r>
              <a:rPr lang="ro-RO" sz="2400" dirty="0"/>
              <a:t>și</a:t>
            </a:r>
            <a:r>
              <a:rPr lang="en-US" sz="2400" dirty="0"/>
              <a:t> Arvind </a:t>
            </a:r>
            <a:r>
              <a:rPr lang="en-US" sz="2400" dirty="0" err="1"/>
              <a:t>Seshan</a:t>
            </a:r>
            <a:r>
              <a:rPr lang="ro-RO" sz="2400" dirty="0"/>
              <a:t>.</a:t>
            </a:r>
          </a:p>
          <a:p>
            <a:r>
              <a:rPr lang="ro-RO" sz="2400" dirty="0"/>
              <a:t>Mai multe lecții sunt disponibile pe ev3lessons.com</a:t>
            </a:r>
          </a:p>
          <a:p>
            <a:r>
              <a:rPr lang="ro-RO" sz="2400" dirty="0"/>
              <a:t>Această lecție a fost tradusă în limba română de echipa de robotică FTC – ROSOPHIA #21455 RO20.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Credits</a:t>
            </a:r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199" y="5391957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NonCommercial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ShareAlike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 4.0 International License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2" descr="Creative Commons Licens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487" y="4381096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110021"/>
      </p:ext>
    </p:extLst>
  </p:cSld>
  <p:clrMapOvr>
    <a:masterClrMapping/>
  </p:clrMapOvr>
</p:sld>
</file>

<file path=ppt/theme/theme1.xml><?xml version="1.0" encoding="utf-8"?>
<a:theme xmlns:a="http://schemas.openxmlformats.org/drawingml/2006/main" name="advanced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dvanced" id="{90896108-50DE-FE4A-B182-456CF756ABD8}" vid="{7A7CEA50-AD81-7D48-98DE-F95E5886FB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advanced</Template>
  <TotalTime>3067</TotalTime>
  <Words>445</Words>
  <Application>Microsoft Office PowerPoint</Application>
  <PresentationFormat>On-screen Show (4:3)</PresentationFormat>
  <Paragraphs>58</Paragraphs>
  <Slides>8</Slides>
  <Notes>2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Helvetica Neue</vt:lpstr>
      <vt:lpstr>Wingdings</vt:lpstr>
      <vt:lpstr>advanced</vt:lpstr>
      <vt:lpstr>EV3 Classroom: Urmăritoarele de linie: de la Bază la PID</vt:lpstr>
      <vt:lpstr>OBIECTIVELE LECȚIEI</vt:lpstr>
      <vt:lpstr>Watch Videos</vt:lpstr>
      <vt:lpstr>A Note About Our Solutions</vt:lpstr>
      <vt:lpstr>Urmăritor de linie simplu</vt:lpstr>
      <vt:lpstr>Urmăritorul de linie proporțional</vt:lpstr>
      <vt:lpstr>Codul PID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 Followers: Basic to Proportional</dc:title>
  <dc:creator>Sanjay Seshan</dc:creator>
  <cp:lastModifiedBy>Adnim</cp:lastModifiedBy>
  <cp:revision>40</cp:revision>
  <cp:lastPrinted>2015-11-15T16:45:50Z</cp:lastPrinted>
  <dcterms:created xsi:type="dcterms:W3CDTF">2014-10-28T21:59:38Z</dcterms:created>
  <dcterms:modified xsi:type="dcterms:W3CDTF">2023-09-17T04:16:26Z</dcterms:modified>
</cp:coreProperties>
</file>